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notesSlides/notesSlide9.xml" ContentType="application/vnd.openxmlformats-officedocument.presentationml.notesSlide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7.xml" ContentType="application/vnd.openxmlformats-officedocument.presentationml.notes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Default Extension="rels" ContentType="application/vnd.openxmlformats-package.relationships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6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fld id="{867D81D4-D751-2C49-A58D-C26F27E6DD06}" type="datetime1">
              <a:rPr lang="en-US"/>
              <a:pPr>
                <a:defRPr/>
              </a:pPr>
              <a:t>11/5/10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fld id="{66033463-6A8C-1B45-BE9C-1952ECA33E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fld id="{37A0FA3C-32CE-634A-89E1-18DC1008A6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2AC87B-1B92-8F42-81A0-E9FF84A5E329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1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0DEFCB-4E20-2242-BCE3-7605546AC412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11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84ECCC-D82D-5842-8D9F-E056BFBA0B14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2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5AAFB7-7C0D-C14F-8E4C-21FEF5F1D4E3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3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14B12-8F9E-634C-91FB-B19143BAB19D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4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761153-E751-7041-A33E-75E6F8FF3D9C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5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34420F-AE94-3343-9B22-0BC08B468168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6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7C478F-3B0C-BC43-AAA7-11A3AD7E7675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7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76A0DF-B814-DD48-9A65-7E6B220B7DCC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8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4EA909-A5DE-7440-BC7E-410B28AD93B5}" type="slidenum">
              <a:rPr lang="en-US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rPr>
              <a:pPr/>
              <a:t>10</a:t>
            </a:fld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106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8DB69-6D74-9A48-A3AE-DDA93C6EAC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484B7-EBBC-8B4B-8AE3-6938BAAE0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24048-66DF-3340-865F-A866C5885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A3FE9-1A5D-BA46-A3C6-E8EE258D9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8ED6F-DB1C-2245-93FF-07B9FC0771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97C4F-90ED-5D44-9090-46F745CA3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38396-493E-7349-BD53-122E95579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ED77A-ABB4-FC4F-A445-4266DBD46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31645-CA64-1D46-9C43-0E0C7DCD20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017E5-0DC4-CF42-AA39-01CE914332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712C6-943C-1948-A34C-839378A66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fld id="{729BF8F8-F082-5543-809B-831185A153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-111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-111" charset="2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11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-106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-106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-106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-106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Relationship Id="rId5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 dirty="0">
                <a:latin typeface="Times New Roman" pitchFamily="-111" charset="0"/>
              </a:rPr>
              <a:t>CHAPTER</a:t>
            </a:r>
            <a:r>
              <a:rPr lang="en-US" u="sng" dirty="0" smtClean="0">
                <a:latin typeface="Times New Roman" pitchFamily="-111" charset="0"/>
              </a:rPr>
              <a:t> 6:  HOW CELLS HARVEST CHEMICAL ENERGY</a:t>
            </a:r>
            <a:endParaRPr lang="en-US" dirty="0"/>
          </a:p>
        </p:txBody>
      </p:sp>
      <p:sp>
        <p:nvSpPr>
          <p:cNvPr id="15363" name="Text Box 14"/>
          <p:cNvSpPr txBox="1"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u="sng">
                <a:latin typeface="Times New Roman" pitchFamily="-111" charset="0"/>
              </a:rPr>
              <a:t>Overview</a:t>
            </a:r>
            <a:r>
              <a:rPr lang="en-US" u="sng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 u="sng">
                <a:latin typeface="Times New Roman" pitchFamily="-111" charset="0"/>
              </a:rPr>
              <a:t> Life is work</a:t>
            </a:r>
            <a:endParaRPr lang="en-US"/>
          </a:p>
        </p:txBody>
      </p:sp>
      <p:pic>
        <p:nvPicPr>
          <p:cNvPr id="2063" name="Picture 15" descr="09_02EcosystemRecycling-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914400"/>
            <a:ext cx="5183188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0" y="99060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u="sng" dirty="0" smtClean="0">
                <a:latin typeface="Times New Roman" pitchFamily="-111" charset="0"/>
              </a:rPr>
              <a:t>6.1-6.5</a:t>
            </a:r>
            <a:r>
              <a:rPr lang="en-US" u="sng" dirty="0" smtClean="0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 u="sng" dirty="0" smtClean="0">
                <a:latin typeface="Times New Roman" pitchFamily="-111" charset="0"/>
              </a:rPr>
              <a:t> </a:t>
            </a:r>
            <a:r>
              <a:rPr lang="en-US" u="sng" dirty="0">
                <a:latin typeface="Times New Roman" pitchFamily="-111" charset="0"/>
              </a:rPr>
              <a:t>Catabolic pathways yield energy by oxidizing organic fuels 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I.  Catabolic pathways &amp; production of ATP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A.  Intro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1.  What allows an organic molecule to posses potential energy?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2.  Where is the potential energy stored in an organic molecule?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	a.  How is the energy stored in bonds released ?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		1.  What helps do this?</a:t>
            </a:r>
            <a:endParaRPr lang="en-US" dirty="0"/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0" y="35052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3.  Cellular respiration (catabolic </a:t>
            </a:r>
            <a:r>
              <a:rPr lang="en-US" dirty="0" err="1">
                <a:latin typeface="Times New Roman" pitchFamily="-111" charset="0"/>
              </a:rPr>
              <a:t>rxn</a:t>
            </a:r>
            <a:r>
              <a:rPr lang="en-US" dirty="0">
                <a:latin typeface="Times New Roman" pitchFamily="-111" charset="0"/>
              </a:rPr>
              <a:t>)</a:t>
            </a:r>
          </a:p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a.  Aerobic and anaerobic </a:t>
            </a:r>
            <a:r>
              <a:rPr lang="en-US" dirty="0" smtClean="0">
                <a:latin typeface="Times New Roman" pitchFamily="-111" charset="0"/>
              </a:rPr>
              <a:t>processes</a:t>
            </a: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0" y="426720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</a:t>
            </a:r>
            <a:r>
              <a:rPr lang="en-US" dirty="0" err="1">
                <a:latin typeface="Times New Roman" pitchFamily="-111" charset="0"/>
              </a:rPr>
              <a:t>b</a:t>
            </a:r>
            <a:r>
              <a:rPr lang="en-US" dirty="0">
                <a:latin typeface="Times New Roman" pitchFamily="-111" charset="0"/>
              </a:rPr>
              <a:t>.  Aerobic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1.  O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</a:rPr>
              <a:t> as one reactant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 	Organic compounds + O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 dirty="0">
                <a:latin typeface="Times New Roman" pitchFamily="-111" charset="0"/>
              </a:rPr>
              <a:t> CO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</a:rPr>
              <a:t> + H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</a:rPr>
              <a:t>O + Energy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/>
      <p:bldP spid="2065" grpId="0"/>
      <p:bldP spid="20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olecule overview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/>
              <a:t>	5.  How efficient is aerobic respiration?</a:t>
            </a:r>
          </a:p>
          <a:p>
            <a:pPr>
              <a:tabLst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/>
              <a:t>		a.  66% efficient</a:t>
            </a:r>
          </a:p>
          <a:p>
            <a:pPr>
              <a:tabLst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/>
              <a:t>			1.  For every glucose molecule that enters aerobic respiration, 				66% is converted to usable energy!!</a:t>
            </a:r>
            <a:endParaRPr lang="en-US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0" y="1219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b.  Comparison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1.  An automobile is only 25% efficient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03375" algn="l"/>
                <a:tab pos="2001838" algn="l"/>
              </a:tabLst>
            </a:pPr>
            <a:r>
              <a:rPr lang="en-US" dirty="0">
                <a:latin typeface="Times New Roman" pitchFamily="-111" charset="0"/>
              </a:rPr>
              <a:t>	2.  Most common fuel/organic compound used</a:t>
            </a:r>
          </a:p>
          <a:p>
            <a:pPr>
              <a:tabLst>
                <a:tab pos="1603375" algn="l"/>
                <a:tab pos="2001838" algn="l"/>
              </a:tabLst>
            </a:pPr>
            <a:r>
              <a:rPr lang="en-US" dirty="0">
                <a:latin typeface="Times New Roman" pitchFamily="-111" charset="0"/>
              </a:rPr>
              <a:t>		a.  </a:t>
            </a:r>
            <a:r>
              <a:rPr lang="en-US" dirty="0" smtClean="0">
                <a:latin typeface="Times New Roman" pitchFamily="-111" charset="0"/>
              </a:rPr>
              <a:t>Glucose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2362200"/>
            <a:ext cx="9144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914400" algn="l"/>
                <a:tab pos="1312863" algn="l"/>
                <a:tab pos="1711325" algn="l"/>
              </a:tabLst>
            </a:pPr>
            <a:r>
              <a:rPr lang="en-US">
                <a:latin typeface="Times New Roman" pitchFamily="-111" charset="0"/>
              </a:rPr>
              <a:t>II.  Redox reactions: Oxidation &amp; reduction</a:t>
            </a:r>
          </a:p>
          <a:p>
            <a:pPr>
              <a:tabLst>
                <a:tab pos="452438" algn="l"/>
                <a:tab pos="914400" algn="l"/>
                <a:tab pos="1312863" algn="l"/>
                <a:tab pos="1711325" algn="l"/>
              </a:tabLst>
            </a:pPr>
            <a:r>
              <a:rPr lang="en-US">
                <a:latin typeface="Times New Roman" pitchFamily="-111" charset="0"/>
              </a:rPr>
              <a:t>	A.  How does aerobic respiration yield energy?</a:t>
            </a:r>
          </a:p>
          <a:p>
            <a:pPr>
              <a:tabLst>
                <a:tab pos="452438" algn="l"/>
                <a:tab pos="914400" algn="l"/>
                <a:tab pos="1312863" algn="l"/>
                <a:tab pos="1711325" algn="l"/>
              </a:tabLst>
            </a:pPr>
            <a:r>
              <a:rPr lang="en-US">
                <a:latin typeface="Times New Roman" pitchFamily="-111" charset="0"/>
              </a:rPr>
              <a:t>		1.  Transfer of electrons</a:t>
            </a:r>
          </a:p>
          <a:p>
            <a:pPr>
              <a:tabLst>
                <a:tab pos="452438" algn="l"/>
                <a:tab pos="914400" algn="l"/>
                <a:tab pos="1312863" algn="l"/>
                <a:tab pos="1711325" algn="l"/>
              </a:tabLst>
            </a:pPr>
            <a:r>
              <a:rPr lang="en-US">
                <a:latin typeface="Times New Roman" pitchFamily="-111" charset="0"/>
              </a:rPr>
              <a:t>			a.  Transfer of electrons releases stored energy</a:t>
            </a:r>
          </a:p>
          <a:p>
            <a:pPr>
              <a:tabLst>
                <a:tab pos="452438" algn="l"/>
                <a:tab pos="914400" algn="l"/>
                <a:tab pos="1312863" algn="l"/>
                <a:tab pos="1711325" algn="l"/>
              </a:tabLst>
            </a:pPr>
            <a:r>
              <a:rPr lang="en-US">
                <a:latin typeface="Times New Roman" pitchFamily="-111" charset="0"/>
              </a:rPr>
              <a:t>				1.  Used to synthesize ATP</a:t>
            </a:r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4191000"/>
            <a:ext cx="91440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914400" algn="l"/>
                <a:tab pos="1312863" algn="l"/>
              </a:tabLst>
            </a:pPr>
            <a:r>
              <a:rPr lang="en-US">
                <a:latin typeface="Times New Roman" pitchFamily="-111" charset="0"/>
              </a:rPr>
              <a:t>	B.  The principle of redox</a:t>
            </a:r>
          </a:p>
          <a:p>
            <a:pPr>
              <a:tabLst>
                <a:tab pos="452438" algn="l"/>
                <a:tab pos="914400" algn="l"/>
                <a:tab pos="1312863" algn="l"/>
              </a:tabLst>
            </a:pPr>
            <a:r>
              <a:rPr lang="en-US">
                <a:latin typeface="Times New Roman" pitchFamily="-111" charset="0"/>
              </a:rPr>
              <a:t>		1.  The transfer of electrons from 1 reactant to another</a:t>
            </a:r>
          </a:p>
          <a:p>
            <a:pPr>
              <a:tabLst>
                <a:tab pos="452438" algn="l"/>
                <a:tab pos="914400" algn="l"/>
                <a:tab pos="1312863" algn="l"/>
              </a:tabLst>
            </a:pPr>
            <a:r>
              <a:rPr lang="en-US">
                <a:latin typeface="Times New Roman" pitchFamily="-111" charset="0"/>
              </a:rPr>
              <a:t>		2.  Oxidation</a:t>
            </a:r>
          </a:p>
          <a:p>
            <a:pPr>
              <a:tabLst>
                <a:tab pos="452438" algn="l"/>
                <a:tab pos="914400" algn="l"/>
                <a:tab pos="1312863" algn="l"/>
              </a:tabLst>
            </a:pPr>
            <a:r>
              <a:rPr lang="en-US">
                <a:latin typeface="Times New Roman" pitchFamily="-111" charset="0"/>
              </a:rPr>
              <a:t>			a.  The loss of an electron</a:t>
            </a:r>
          </a:p>
          <a:p>
            <a:pPr>
              <a:tabLst>
                <a:tab pos="452438" algn="l"/>
                <a:tab pos="914400" algn="l"/>
                <a:tab pos="1312863" algn="l"/>
              </a:tabLst>
            </a:pPr>
            <a:r>
              <a:rPr lang="en-US">
                <a:latin typeface="Times New Roman" pitchFamily="-111" charset="0"/>
              </a:rPr>
              <a:t>		3.  Reduction</a:t>
            </a:r>
          </a:p>
          <a:p>
            <a:pPr>
              <a:tabLst>
                <a:tab pos="452438" algn="l"/>
                <a:tab pos="914400" algn="l"/>
                <a:tab pos="1312863" algn="l"/>
              </a:tabLst>
            </a:pPr>
            <a:r>
              <a:rPr lang="en-US">
                <a:latin typeface="Times New Roman" pitchFamily="-111" charset="0"/>
              </a:rPr>
              <a:t>			a.  The gain of electrons</a:t>
            </a:r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914400" algn="l"/>
              </a:tabLst>
            </a:pPr>
            <a:r>
              <a:rPr lang="en-US">
                <a:latin typeface="Times New Roman" pitchFamily="-111" charset="0"/>
              </a:rPr>
              <a:t>	4.  Oxidation &amp; reduction always go together</a:t>
            </a:r>
            <a:endParaRPr lang="en-US"/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0" y="1219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>
                <a:latin typeface="Times New Roman" pitchFamily="-111" charset="0"/>
              </a:rPr>
              <a:t>	C</a:t>
            </a:r>
            <a:r>
              <a:rPr lang="en-US" baseline="-25000" dirty="0">
                <a:latin typeface="Times New Roman" pitchFamily="-111" charset="0"/>
              </a:rPr>
              <a:t>6</a:t>
            </a:r>
            <a:r>
              <a:rPr lang="en-US" dirty="0">
                <a:latin typeface="Times New Roman" pitchFamily="-111" charset="0"/>
              </a:rPr>
              <a:t>H</a:t>
            </a:r>
            <a:r>
              <a:rPr lang="en-US" baseline="-25000" dirty="0">
                <a:latin typeface="Times New Roman" pitchFamily="-111" charset="0"/>
              </a:rPr>
              <a:t>12</a:t>
            </a:r>
            <a:r>
              <a:rPr lang="en-US" dirty="0">
                <a:latin typeface="Times New Roman" pitchFamily="-111" charset="0"/>
              </a:rPr>
              <a:t>O</a:t>
            </a:r>
            <a:r>
              <a:rPr lang="en-US" baseline="-25000" dirty="0">
                <a:latin typeface="Times New Roman" pitchFamily="-111" charset="0"/>
              </a:rPr>
              <a:t>6</a:t>
            </a:r>
            <a:r>
              <a:rPr lang="en-US" dirty="0">
                <a:latin typeface="Times New Roman" pitchFamily="-111" charset="0"/>
              </a:rPr>
              <a:t> + 6O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 dirty="0">
                <a:latin typeface="Times New Roman" pitchFamily="-111" charset="0"/>
              </a:rPr>
              <a:t> 6CO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</a:rPr>
              <a:t> + 6H</a:t>
            </a:r>
            <a:r>
              <a:rPr lang="en-US" baseline="-25000" dirty="0">
                <a:latin typeface="Times New Roman" pitchFamily="-111" charset="0"/>
              </a:rPr>
              <a:t>2</a:t>
            </a:r>
            <a:r>
              <a:rPr lang="en-US" dirty="0">
                <a:latin typeface="Times New Roman" pitchFamily="-111" charset="0"/>
              </a:rPr>
              <a:t>O + Energy (ATP + heat)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/>
      <p:bldP spid="1030" grpId="0"/>
      <p:bldP spid="1031" grpId="0"/>
      <p:bldP spid="10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C.  Oxidation of organic fuel molecules during cellular  respiration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endParaRPr lang="en-US">
              <a:latin typeface="Times New Roman" pitchFamily="-111" charset="0"/>
            </a:endParaRP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endParaRPr lang="en-US">
              <a:latin typeface="Times New Roman" pitchFamily="-111" charset="0"/>
            </a:endParaRP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		C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H</a:t>
            </a:r>
            <a:r>
              <a:rPr lang="en-US" baseline="-25000">
                <a:latin typeface="Times New Roman" pitchFamily="-111" charset="0"/>
              </a:rPr>
              <a:t>12</a:t>
            </a:r>
            <a:r>
              <a:rPr lang="en-US">
                <a:latin typeface="Times New Roman" pitchFamily="-111" charset="0"/>
              </a:rPr>
              <a:t>O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 + 6O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>
                <a:latin typeface="Times New Roman" pitchFamily="-111" charset="0"/>
              </a:rPr>
              <a:t>6CO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 + 6 H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O + Energy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endParaRPr lang="en-US">
              <a:latin typeface="Times New Roman" pitchFamily="-111" charset="0"/>
            </a:endParaRP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	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	1.  C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H</a:t>
            </a:r>
            <a:r>
              <a:rPr lang="en-US" baseline="-25000">
                <a:latin typeface="Times New Roman" pitchFamily="-111" charset="0"/>
              </a:rPr>
              <a:t>12</a:t>
            </a:r>
            <a:r>
              <a:rPr lang="en-US">
                <a:latin typeface="Times New Roman" pitchFamily="-111" charset="0"/>
              </a:rPr>
              <a:t>O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 looses electrons (in the form of H) to O</a:t>
            </a:r>
            <a:r>
              <a:rPr lang="en-US" baseline="-25000">
                <a:latin typeface="Times New Roman" pitchFamily="-111" charset="0"/>
              </a:rPr>
              <a:t>2</a:t>
            </a:r>
            <a:endParaRPr lang="en-US">
              <a:latin typeface="Times New Roman" pitchFamily="-111" charset="0"/>
            </a:endParaRP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		a.  C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H</a:t>
            </a:r>
            <a:r>
              <a:rPr lang="en-US" baseline="-25000">
                <a:latin typeface="Times New Roman" pitchFamily="-111" charset="0"/>
              </a:rPr>
              <a:t>12</a:t>
            </a:r>
            <a:r>
              <a:rPr lang="en-US">
                <a:latin typeface="Times New Roman" pitchFamily="-111" charset="0"/>
              </a:rPr>
              <a:t>O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 converted to  CO</a:t>
            </a:r>
            <a:r>
              <a:rPr lang="en-US" baseline="-25000">
                <a:latin typeface="Times New Roman" pitchFamily="-111" charset="0"/>
              </a:rPr>
              <a:t>2</a:t>
            </a:r>
            <a:endParaRPr lang="en-US">
              <a:latin typeface="Times New Roman" pitchFamily="-111" charset="0"/>
            </a:endParaRP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	2.  O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 gains electrons (in the form of H) from C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H</a:t>
            </a:r>
            <a:r>
              <a:rPr lang="en-US" baseline="-25000">
                <a:latin typeface="Times New Roman" pitchFamily="-111" charset="0"/>
              </a:rPr>
              <a:t>12</a:t>
            </a:r>
            <a:r>
              <a:rPr lang="en-US">
                <a:latin typeface="Times New Roman" pitchFamily="-111" charset="0"/>
              </a:rPr>
              <a:t>O</a:t>
            </a:r>
            <a:r>
              <a:rPr lang="en-US" baseline="-25000">
                <a:latin typeface="Times New Roman" pitchFamily="-111" charset="0"/>
              </a:rPr>
              <a:t>6</a:t>
            </a:r>
            <a:endParaRPr lang="en-US">
              <a:latin typeface="Times New Roman" pitchFamily="-111" charset="0"/>
            </a:endParaRP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>
                <a:latin typeface="Times New Roman" pitchFamily="-111" charset="0"/>
              </a:rPr>
              <a:t>			a.  O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 converted to H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O</a:t>
            </a:r>
            <a:endParaRPr lang="en-US"/>
          </a:p>
        </p:txBody>
      </p:sp>
      <p:sp>
        <p:nvSpPr>
          <p:cNvPr id="19459" name="Line 8"/>
          <p:cNvSpPr>
            <a:spLocks noChangeShapeType="1"/>
          </p:cNvSpPr>
          <p:nvPr/>
        </p:nvSpPr>
        <p:spPr bwMode="auto">
          <a:xfrm flipV="1">
            <a:off x="1905000" y="8382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0" name="Line 9"/>
          <p:cNvSpPr>
            <a:spLocks noChangeShapeType="1"/>
          </p:cNvSpPr>
          <p:nvPr/>
        </p:nvSpPr>
        <p:spPr bwMode="auto">
          <a:xfrm>
            <a:off x="1905000" y="838200"/>
            <a:ext cx="1905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1" name="Line 10"/>
          <p:cNvSpPr>
            <a:spLocks noChangeShapeType="1"/>
          </p:cNvSpPr>
          <p:nvPr/>
        </p:nvSpPr>
        <p:spPr bwMode="auto">
          <a:xfrm>
            <a:off x="3810000" y="8382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2" name="Text Box 11"/>
          <p:cNvSpPr txBox="1">
            <a:spLocks noChangeArrowheads="1"/>
          </p:cNvSpPr>
          <p:nvPr/>
        </p:nvSpPr>
        <p:spPr bwMode="auto">
          <a:xfrm>
            <a:off x="2133600" y="53340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latin typeface="Times New Roman" pitchFamily="-111" charset="0"/>
              </a:rPr>
              <a:t>Oxidation</a:t>
            </a:r>
          </a:p>
        </p:txBody>
      </p:sp>
      <p:sp>
        <p:nvSpPr>
          <p:cNvPr id="19463" name="Line 12"/>
          <p:cNvSpPr>
            <a:spLocks noChangeShapeType="1"/>
          </p:cNvSpPr>
          <p:nvPr/>
        </p:nvSpPr>
        <p:spPr bwMode="auto">
          <a:xfrm>
            <a:off x="2971800" y="14478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4" name="Line 13"/>
          <p:cNvSpPr>
            <a:spLocks noChangeShapeType="1"/>
          </p:cNvSpPr>
          <p:nvPr/>
        </p:nvSpPr>
        <p:spPr bwMode="auto">
          <a:xfrm>
            <a:off x="2971800" y="1752600"/>
            <a:ext cx="1981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5" name="Line 14"/>
          <p:cNvSpPr>
            <a:spLocks noChangeShapeType="1"/>
          </p:cNvSpPr>
          <p:nvPr/>
        </p:nvSpPr>
        <p:spPr bwMode="auto">
          <a:xfrm flipV="1">
            <a:off x="4953000" y="14478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6" name="Text Box 15"/>
          <p:cNvSpPr txBox="1">
            <a:spLocks noChangeArrowheads="1"/>
          </p:cNvSpPr>
          <p:nvPr/>
        </p:nvSpPr>
        <p:spPr bwMode="auto">
          <a:xfrm>
            <a:off x="3048000" y="18288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latin typeface="Times New Roman" pitchFamily="-111" charset="0"/>
              </a:rPr>
              <a:t>Reduction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0" y="37338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>
                <a:latin typeface="Times New Roman" pitchFamily="-111" charset="0"/>
              </a:rPr>
              <a:t>	D.  Stepwise energy harvest via NAD</a:t>
            </a:r>
            <a:r>
              <a:rPr lang="en-US" baseline="30000">
                <a:latin typeface="Times New Roman" pitchFamily="-111" charset="0"/>
              </a:rPr>
              <a:t>+</a:t>
            </a:r>
            <a:r>
              <a:rPr lang="en-US">
                <a:latin typeface="Times New Roman" pitchFamily="-111" charset="0"/>
              </a:rPr>
              <a:t> &amp; the electron transport chain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>
                <a:latin typeface="Times New Roman" pitchFamily="-111" charset="0"/>
              </a:rPr>
              <a:t>		1.  Oxidizing C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</a:rPr>
              <a:t>H</a:t>
            </a:r>
            <a:r>
              <a:rPr lang="en-US" baseline="-25000">
                <a:latin typeface="Times New Roman" pitchFamily="-111" charset="0"/>
              </a:rPr>
              <a:t>12</a:t>
            </a:r>
            <a:r>
              <a:rPr lang="en-US">
                <a:latin typeface="Times New Roman" pitchFamily="-111" charset="0"/>
              </a:rPr>
              <a:t>O</a:t>
            </a:r>
            <a:r>
              <a:rPr lang="en-US" baseline="-25000">
                <a:latin typeface="Times New Roman" pitchFamily="-111" charset="0"/>
              </a:rPr>
              <a:t>6</a:t>
            </a:r>
            <a:r>
              <a:rPr lang="en-US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>
                <a:latin typeface="Times New Roman" pitchFamily="-111" charset="0"/>
              </a:rPr>
              <a:t> CO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 + H</a:t>
            </a:r>
            <a:r>
              <a:rPr lang="en-US" baseline="-25000">
                <a:latin typeface="Times New Roman" pitchFamily="-111" charset="0"/>
              </a:rPr>
              <a:t>2</a:t>
            </a:r>
            <a:r>
              <a:rPr lang="en-US">
                <a:latin typeface="Times New Roman" pitchFamily="-111" charset="0"/>
              </a:rPr>
              <a:t>O happens in steps</a:t>
            </a:r>
            <a:endParaRPr lang="en-US"/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0" y="449580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58888" algn="l"/>
                <a:tab pos="1657350" algn="l"/>
                <a:tab pos="2055813" algn="l"/>
                <a:tab pos="2454275" algn="l"/>
              </a:tabLst>
            </a:pPr>
            <a:r>
              <a:rPr lang="en-US" dirty="0">
                <a:latin typeface="Times New Roman" pitchFamily="-111" charset="0"/>
              </a:rPr>
              <a:t>	a.  Controlled (steps) vs. Uncontrolled </a:t>
            </a:r>
          </a:p>
          <a:p>
            <a:pPr>
              <a:tabLst>
                <a:tab pos="1258888" algn="l"/>
                <a:tab pos="1657350" algn="l"/>
                <a:tab pos="2055813" algn="l"/>
                <a:tab pos="2454275" algn="l"/>
              </a:tabLst>
            </a:pPr>
            <a:r>
              <a:rPr lang="en-US" dirty="0">
                <a:latin typeface="Times New Roman" pitchFamily="-111" charset="0"/>
              </a:rPr>
              <a:t>		1.  “Burning</a:t>
            </a:r>
            <a:r>
              <a:rPr lang="en-US" dirty="0">
                <a:latin typeface="Lucida Grande" pitchFamily="-111" charset="0"/>
              </a:rPr>
              <a:t>”</a:t>
            </a:r>
            <a:r>
              <a:rPr lang="en-US" dirty="0">
                <a:latin typeface="Times New Roman" pitchFamily="-111" charset="0"/>
              </a:rPr>
              <a:t> wood</a:t>
            </a:r>
          </a:p>
          <a:p>
            <a:pPr>
              <a:tabLst>
                <a:tab pos="1258888" algn="l"/>
                <a:tab pos="1657350" algn="l"/>
                <a:tab pos="2055813" algn="l"/>
                <a:tab pos="2454275" algn="l"/>
              </a:tabLst>
            </a:pPr>
            <a:r>
              <a:rPr lang="en-US" dirty="0">
                <a:latin typeface="Times New Roman" pitchFamily="-111" charset="0"/>
              </a:rPr>
              <a:t>			a.  A </a:t>
            </a:r>
            <a:r>
              <a:rPr lang="en-US" dirty="0" err="1">
                <a:latin typeface="Times New Roman" pitchFamily="-111" charset="0"/>
              </a:rPr>
              <a:t>rxn</a:t>
            </a:r>
            <a:r>
              <a:rPr lang="en-US" dirty="0">
                <a:latin typeface="Times New Roman" pitchFamily="-111" charset="0"/>
              </a:rPr>
              <a:t> that </a:t>
            </a:r>
            <a:r>
              <a:rPr lang="en-US" dirty="0" smtClean="0">
                <a:latin typeface="Times New Roman" pitchFamily="-111" charset="0"/>
              </a:rPr>
              <a:t>releases </a:t>
            </a:r>
            <a:r>
              <a:rPr lang="en-US" dirty="0">
                <a:latin typeface="Times New Roman" pitchFamily="-111" charset="0"/>
              </a:rPr>
              <a:t>energy</a:t>
            </a:r>
          </a:p>
          <a:p>
            <a:pPr>
              <a:tabLst>
                <a:tab pos="1258888" algn="l"/>
                <a:tab pos="1657350" algn="l"/>
                <a:tab pos="2055813" algn="l"/>
                <a:tab pos="2454275" algn="l"/>
              </a:tabLst>
            </a:pPr>
            <a:r>
              <a:rPr lang="en-US" dirty="0">
                <a:latin typeface="Times New Roman" pitchFamily="-111" charset="0"/>
              </a:rPr>
              <a:t>			</a:t>
            </a:r>
            <a:r>
              <a:rPr lang="en-US" dirty="0" err="1">
                <a:latin typeface="Times New Roman" pitchFamily="-111" charset="0"/>
              </a:rPr>
              <a:t>b</a:t>
            </a:r>
            <a:r>
              <a:rPr lang="en-US" dirty="0">
                <a:latin typeface="Times New Roman" pitchFamily="-111" charset="0"/>
              </a:rPr>
              <a:t>.  Uncontrolled</a:t>
            </a:r>
          </a:p>
          <a:p>
            <a:pPr>
              <a:tabLst>
                <a:tab pos="1258888" algn="l"/>
                <a:tab pos="1657350" algn="l"/>
                <a:tab pos="2055813" algn="l"/>
                <a:tab pos="2454275" algn="l"/>
              </a:tabLst>
            </a:pPr>
            <a:r>
              <a:rPr lang="en-US" dirty="0">
                <a:latin typeface="Times New Roman" pitchFamily="-111" charset="0"/>
              </a:rPr>
              <a:t>				1.  Energy released in a single chemical </a:t>
            </a:r>
            <a:r>
              <a:rPr lang="en-US" dirty="0" err="1">
                <a:latin typeface="Times New Roman" pitchFamily="-111" charset="0"/>
              </a:rPr>
              <a:t>rxn</a:t>
            </a:r>
            <a:endParaRPr lang="en-US" dirty="0">
              <a:latin typeface="Times New Roman" pitchFamily="-111" charset="0"/>
            </a:endParaRPr>
          </a:p>
          <a:p>
            <a:pPr>
              <a:tabLst>
                <a:tab pos="1258888" algn="l"/>
                <a:tab pos="1657350" algn="l"/>
                <a:tab pos="2055813" algn="l"/>
                <a:tab pos="2454275" algn="l"/>
              </a:tabLst>
            </a:pPr>
            <a:r>
              <a:rPr lang="en-US" dirty="0">
                <a:latin typeface="Times New Roman" pitchFamily="-111" charset="0"/>
              </a:rPr>
              <a:t>				2.  </a:t>
            </a:r>
            <a:r>
              <a:rPr lang="en-US" dirty="0" err="1">
                <a:latin typeface="Times New Roman" pitchFamily="-111" charset="0"/>
              </a:rPr>
              <a:t>Wood</a:t>
            </a:r>
            <a:r>
              <a:rPr lang="en-US" dirty="0" err="1">
                <a:latin typeface="Times New Roman" pitchFamily="-111" charset="0"/>
                <a:sym typeface="Wingdings" pitchFamily="-111" charset="2"/>
              </a:rPr>
              <a:t></a:t>
            </a:r>
            <a:r>
              <a:rPr lang="en-US" dirty="0">
                <a:latin typeface="Times New Roman" pitchFamily="-111" charset="0"/>
              </a:rPr>
              <a:t> Light &amp; heat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0" grpId="0"/>
      <p:bldP spid="61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026"/>
          <p:cNvSpPr txBox="1"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57350" algn="l"/>
                <a:tab pos="2055813" algn="l"/>
                <a:tab pos="2454275" algn="l"/>
                <a:tab pos="2862263" algn="l"/>
              </a:tabLst>
            </a:pPr>
            <a:r>
              <a:rPr lang="en-US" dirty="0">
                <a:latin typeface="Times New Roman" pitchFamily="-111" charset="0"/>
              </a:rPr>
              <a:t>	2.  “Burning</a:t>
            </a:r>
            <a:r>
              <a:rPr lang="en-US" dirty="0">
                <a:latin typeface="Lucida Grande" pitchFamily="-111" charset="0"/>
              </a:rPr>
              <a:t>”</a:t>
            </a:r>
            <a:r>
              <a:rPr lang="en-US" dirty="0">
                <a:latin typeface="Times New Roman" pitchFamily="-111" charset="0"/>
              </a:rPr>
              <a:t> food</a:t>
            </a:r>
          </a:p>
          <a:p>
            <a:pPr>
              <a:tabLst>
                <a:tab pos="1657350" algn="l"/>
                <a:tab pos="2055813" algn="l"/>
                <a:tab pos="2454275" algn="l"/>
                <a:tab pos="2862263" algn="l"/>
              </a:tabLst>
            </a:pPr>
            <a:r>
              <a:rPr lang="en-US" dirty="0">
                <a:latin typeface="Times New Roman" pitchFamily="-111" charset="0"/>
              </a:rPr>
              <a:t>		a.  A </a:t>
            </a:r>
            <a:r>
              <a:rPr lang="en-US" dirty="0" err="1">
                <a:latin typeface="Times New Roman" pitchFamily="-111" charset="0"/>
              </a:rPr>
              <a:t>rxn</a:t>
            </a:r>
            <a:r>
              <a:rPr lang="en-US" dirty="0">
                <a:latin typeface="Times New Roman" pitchFamily="-111" charset="0"/>
              </a:rPr>
              <a:t> that </a:t>
            </a:r>
            <a:r>
              <a:rPr lang="en-US" dirty="0" smtClean="0">
                <a:latin typeface="Times New Roman" pitchFamily="-111" charset="0"/>
              </a:rPr>
              <a:t>releases </a:t>
            </a:r>
            <a:r>
              <a:rPr lang="en-US" dirty="0">
                <a:latin typeface="Times New Roman" pitchFamily="-111" charset="0"/>
              </a:rPr>
              <a:t>energy</a:t>
            </a:r>
          </a:p>
          <a:p>
            <a:pPr>
              <a:tabLst>
                <a:tab pos="1657350" algn="l"/>
                <a:tab pos="2055813" algn="l"/>
                <a:tab pos="2454275" algn="l"/>
                <a:tab pos="2862263" algn="l"/>
              </a:tabLst>
            </a:pPr>
            <a:r>
              <a:rPr lang="en-US" dirty="0">
                <a:latin typeface="Times New Roman" pitchFamily="-111" charset="0"/>
              </a:rPr>
              <a:t>		</a:t>
            </a:r>
            <a:r>
              <a:rPr lang="en-US" dirty="0" err="1">
                <a:latin typeface="Times New Roman" pitchFamily="-111" charset="0"/>
              </a:rPr>
              <a:t>b</a:t>
            </a:r>
            <a:r>
              <a:rPr lang="en-US" dirty="0">
                <a:latin typeface="Times New Roman" pitchFamily="-111" charset="0"/>
              </a:rPr>
              <a:t>.  Controlled</a:t>
            </a:r>
          </a:p>
          <a:p>
            <a:pPr>
              <a:tabLst>
                <a:tab pos="1657350" algn="l"/>
                <a:tab pos="2055813" algn="l"/>
                <a:tab pos="2454275" algn="l"/>
                <a:tab pos="2862263" algn="l"/>
              </a:tabLst>
            </a:pPr>
            <a:r>
              <a:rPr lang="en-US" dirty="0">
                <a:latin typeface="Times New Roman" pitchFamily="-111" charset="0"/>
              </a:rPr>
              <a:t>			1.  Energy released during several steps</a:t>
            </a:r>
          </a:p>
          <a:p>
            <a:pPr>
              <a:tabLst>
                <a:tab pos="1657350" algn="l"/>
                <a:tab pos="2055813" algn="l"/>
                <a:tab pos="2454275" algn="l"/>
                <a:tab pos="2862263" algn="l"/>
              </a:tabLst>
            </a:pPr>
            <a:r>
              <a:rPr lang="en-US" dirty="0">
                <a:latin typeface="Times New Roman" pitchFamily="-111" charset="0"/>
              </a:rPr>
              <a:t>			2.  Product of one </a:t>
            </a:r>
            <a:r>
              <a:rPr lang="en-US" dirty="0" err="1">
                <a:latin typeface="Times New Roman" pitchFamily="-111" charset="0"/>
              </a:rPr>
              <a:t>rxn</a:t>
            </a:r>
            <a:r>
              <a:rPr lang="en-US" dirty="0">
                <a:latin typeface="Times New Roman" pitchFamily="-111" charset="0"/>
              </a:rPr>
              <a:t> becomes the reactant in the 				next step of the </a:t>
            </a:r>
            <a:r>
              <a:rPr lang="en-US" dirty="0" err="1">
                <a:latin typeface="Times New Roman" pitchFamily="-111" charset="0"/>
              </a:rPr>
              <a:t>rxn</a:t>
            </a:r>
            <a:endParaRPr lang="en-US" dirty="0"/>
          </a:p>
        </p:txBody>
      </p:sp>
      <p:sp>
        <p:nvSpPr>
          <p:cNvPr id="23555" name="Text Box 1027"/>
          <p:cNvSpPr txBox="1">
            <a:spLocks noChangeArrowheads="1"/>
          </p:cNvSpPr>
          <p:nvPr/>
        </p:nvSpPr>
        <p:spPr bwMode="auto">
          <a:xfrm>
            <a:off x="0" y="220980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2.  NAD</a:t>
            </a:r>
            <a:r>
              <a:rPr lang="en-US" baseline="30000" dirty="0">
                <a:latin typeface="Times New Roman" pitchFamily="-111" charset="0"/>
              </a:rPr>
              <a:t>+</a:t>
            </a:r>
            <a:r>
              <a:rPr lang="en-US" dirty="0" smtClean="0">
                <a:latin typeface="Times New Roman" pitchFamily="-111" charset="0"/>
              </a:rPr>
              <a:t> </a:t>
            </a:r>
          </a:p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</a:t>
            </a:r>
            <a:r>
              <a:rPr lang="en-US" dirty="0" smtClean="0">
                <a:latin typeface="Times New Roman" pitchFamily="-111" charset="0"/>
              </a:rPr>
              <a:t>	</a:t>
            </a:r>
            <a:r>
              <a:rPr lang="en-US" dirty="0">
                <a:latin typeface="Times New Roman" pitchFamily="-111" charset="0"/>
              </a:rPr>
              <a:t>a</a:t>
            </a:r>
            <a:r>
              <a:rPr lang="en-US" dirty="0" smtClean="0">
                <a:latin typeface="Times New Roman" pitchFamily="-111" charset="0"/>
              </a:rPr>
              <a:t>.  </a:t>
            </a:r>
            <a:r>
              <a:rPr lang="en-US" dirty="0">
                <a:latin typeface="Times New Roman" pitchFamily="-111" charset="0"/>
              </a:rPr>
              <a:t>Electron acceptor for glucose </a:t>
            </a:r>
            <a:r>
              <a:rPr lang="en-US" dirty="0" err="1">
                <a:latin typeface="Times New Roman" pitchFamily="-111" charset="0"/>
              </a:rPr>
              <a:t>redox</a:t>
            </a:r>
            <a:r>
              <a:rPr lang="en-US" dirty="0">
                <a:latin typeface="Times New Roman" pitchFamily="-111" charset="0"/>
              </a:rPr>
              <a:t> </a:t>
            </a:r>
            <a:r>
              <a:rPr lang="en-US" dirty="0" err="1">
                <a:latin typeface="Times New Roman" pitchFamily="-111" charset="0"/>
              </a:rPr>
              <a:t>rxn</a:t>
            </a:r>
            <a:endParaRPr lang="en-US" dirty="0">
              <a:latin typeface="Times New Roman" pitchFamily="-111" charset="0"/>
            </a:endParaRPr>
          </a:p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		1.  Little energy loss in transfer</a:t>
            </a:r>
          </a:p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dirty="0">
                <a:latin typeface="Times New Roman" pitchFamily="-111" charset="0"/>
              </a:rPr>
              <a:t>	</a:t>
            </a:r>
            <a:r>
              <a:rPr lang="en-US" dirty="0" smtClean="0">
                <a:latin typeface="Times New Roman" pitchFamily="-111" charset="0"/>
              </a:rPr>
              <a:t>	</a:t>
            </a:r>
            <a:r>
              <a:rPr lang="en-US" dirty="0" err="1">
                <a:latin typeface="Times New Roman" pitchFamily="-111" charset="0"/>
              </a:rPr>
              <a:t>b</a:t>
            </a:r>
            <a:r>
              <a:rPr lang="en-US" dirty="0" smtClean="0">
                <a:latin typeface="Times New Roman" pitchFamily="-111" charset="0"/>
              </a:rPr>
              <a:t>.  </a:t>
            </a:r>
            <a:r>
              <a:rPr lang="en-US" dirty="0">
                <a:latin typeface="Times New Roman" pitchFamily="-111" charset="0"/>
              </a:rPr>
              <a:t>Reduced</a:t>
            </a:r>
            <a:endParaRPr lang="en-US" dirty="0"/>
          </a:p>
        </p:txBody>
      </p:sp>
      <p:sp>
        <p:nvSpPr>
          <p:cNvPr id="23557" name="Text Box 1029"/>
          <p:cNvSpPr txBox="1">
            <a:spLocks noChangeArrowheads="1"/>
          </p:cNvSpPr>
          <p:nvPr/>
        </p:nvSpPr>
        <p:spPr bwMode="auto">
          <a:xfrm>
            <a:off x="0" y="3657600"/>
            <a:ext cx="5943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2001838" algn="l"/>
              </a:tabLst>
            </a:pPr>
            <a:r>
              <a:rPr lang="en-US" dirty="0" smtClean="0">
                <a:latin typeface="Times New Roman" pitchFamily="-111" charset="0"/>
              </a:rPr>
              <a:t>	</a:t>
            </a:r>
            <a:r>
              <a:rPr lang="en-US" dirty="0" err="1">
                <a:latin typeface="Times New Roman" pitchFamily="-111" charset="0"/>
              </a:rPr>
              <a:t>c</a:t>
            </a:r>
            <a:r>
              <a:rPr lang="en-US" dirty="0" smtClean="0">
                <a:latin typeface="Times New Roman" pitchFamily="-111" charset="0"/>
              </a:rPr>
              <a:t>.  </a:t>
            </a:r>
            <a:r>
              <a:rPr lang="en-US" dirty="0">
                <a:latin typeface="Times New Roman" pitchFamily="-111" charset="0"/>
              </a:rPr>
              <a:t>Represents stored energy</a:t>
            </a:r>
          </a:p>
          <a:p>
            <a:pPr>
              <a:tabLst>
                <a:tab pos="1204913" algn="l"/>
                <a:tab pos="1603375" algn="l"/>
                <a:tab pos="2001838" algn="l"/>
              </a:tabLst>
            </a:pPr>
            <a:r>
              <a:rPr lang="en-US" dirty="0" smtClean="0">
                <a:latin typeface="Times New Roman" pitchFamily="-111" charset="0"/>
              </a:rPr>
              <a:t>	</a:t>
            </a:r>
            <a:r>
              <a:rPr lang="en-US" dirty="0" err="1">
                <a:latin typeface="Times New Roman" pitchFamily="-111" charset="0"/>
              </a:rPr>
              <a:t>d</a:t>
            </a:r>
            <a:r>
              <a:rPr lang="en-US" dirty="0" smtClean="0">
                <a:latin typeface="Times New Roman" pitchFamily="-111" charset="0"/>
              </a:rPr>
              <a:t>.  </a:t>
            </a:r>
            <a:r>
              <a:rPr lang="en-US" dirty="0">
                <a:latin typeface="Times New Roman" pitchFamily="-111" charset="0"/>
              </a:rPr>
              <a:t>“Shuttles</a:t>
            </a:r>
            <a:r>
              <a:rPr lang="en-US" dirty="0">
                <a:latin typeface="Lucida Grande" pitchFamily="-111" charset="0"/>
              </a:rPr>
              <a:t>”</a:t>
            </a:r>
            <a:r>
              <a:rPr lang="en-US" dirty="0">
                <a:latin typeface="Times New Roman" pitchFamily="-111" charset="0"/>
              </a:rPr>
              <a:t> electrons to electron</a:t>
            </a:r>
            <a:r>
              <a:rPr lang="en-US" dirty="0" smtClean="0">
                <a:latin typeface="Times New Roman" pitchFamily="-111" charset="0"/>
              </a:rPr>
              <a:t> 			transport </a:t>
            </a:r>
            <a:r>
              <a:rPr lang="en-US" dirty="0">
                <a:latin typeface="Times New Roman" pitchFamily="-111" charset="0"/>
              </a:rPr>
              <a:t>chain</a:t>
            </a:r>
          </a:p>
          <a:p>
            <a:pPr>
              <a:tabLst>
                <a:tab pos="1204913" algn="l"/>
                <a:tab pos="1603375" algn="l"/>
                <a:tab pos="1995488" algn="l"/>
                <a:tab pos="2001838" algn="l"/>
              </a:tabLst>
            </a:pPr>
            <a:r>
              <a:rPr lang="en-US" dirty="0">
                <a:latin typeface="Times New Roman" pitchFamily="-111" charset="0"/>
              </a:rPr>
              <a:t>		1.  A series of </a:t>
            </a:r>
            <a:r>
              <a:rPr lang="en-US" dirty="0" err="1">
                <a:latin typeface="Times New Roman" pitchFamily="-111" charset="0"/>
              </a:rPr>
              <a:t>redox</a:t>
            </a:r>
            <a:r>
              <a:rPr lang="en-US" dirty="0">
                <a:latin typeface="Times New Roman" pitchFamily="-111" charset="0"/>
              </a:rPr>
              <a:t> reactions that</a:t>
            </a:r>
            <a:r>
              <a:rPr lang="en-US" dirty="0" smtClean="0">
                <a:latin typeface="Times New Roman" pitchFamily="-111" charset="0"/>
              </a:rPr>
              <a:t> 			releases </a:t>
            </a:r>
            <a:r>
              <a:rPr lang="en-US" dirty="0">
                <a:latin typeface="Times New Roman" pitchFamily="-111" charset="0"/>
              </a:rPr>
              <a:t>small amounts</a:t>
            </a:r>
            <a:r>
              <a:rPr lang="en-US" dirty="0" smtClean="0">
                <a:latin typeface="Times New Roman" pitchFamily="-111" charset="0"/>
              </a:rPr>
              <a:t> of 				energy </a:t>
            </a:r>
            <a:r>
              <a:rPr lang="en-US" dirty="0">
                <a:latin typeface="Times New Roman" pitchFamily="-111" charset="0"/>
              </a:rPr>
              <a:t>used to </a:t>
            </a:r>
            <a:r>
              <a:rPr lang="en-US" dirty="0" err="1">
                <a:latin typeface="Times New Roman" pitchFamily="-111" charset="0"/>
              </a:rPr>
              <a:t>sythesize</a:t>
            </a:r>
            <a:r>
              <a:rPr lang="en-US" dirty="0">
                <a:latin typeface="Times New Roman" pitchFamily="-111" charset="0"/>
              </a:rPr>
              <a:t> ATP</a:t>
            </a:r>
            <a:endParaRPr lang="en-US" dirty="0"/>
          </a:p>
        </p:txBody>
      </p:sp>
      <p:pic>
        <p:nvPicPr>
          <p:cNvPr id="6" name="Picture 5" descr="06_05cElecronTransport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3724334"/>
            <a:ext cx="3200400" cy="3133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/>
              <a:t>I.  The </a:t>
            </a:r>
            <a:r>
              <a:rPr lang="en-US" sz="2000" dirty="0"/>
              <a:t>stages of cellular respiration: A</a:t>
            </a:r>
            <a:r>
              <a:rPr lang="en-US" sz="2000" dirty="0" smtClean="0"/>
              <a:t> Overview</a:t>
            </a:r>
            <a:endParaRPr lang="en-US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609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 smtClean="0"/>
              <a:t>	A.  </a:t>
            </a:r>
            <a:r>
              <a:rPr lang="en-US" sz="2000" dirty="0" err="1"/>
              <a:t>Glycolysis</a:t>
            </a:r>
            <a:endParaRPr lang="en-US" sz="2000" dirty="0"/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1.  Anaerobic stage of cellular respiration</a:t>
            </a:r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	a.  Does not require O</a:t>
            </a:r>
            <a:r>
              <a:rPr lang="en-US" sz="2000" baseline="-25000" dirty="0"/>
              <a:t>2</a:t>
            </a:r>
            <a:endParaRPr lang="en-US" sz="2000" dirty="0"/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 dirty="0"/>
              <a:t>		2.  Occurs outside the mitochondria</a:t>
            </a:r>
            <a:endParaRPr lang="en-US" dirty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</a:tabLst>
            </a:pPr>
            <a:r>
              <a:rPr lang="en-US" sz="2000"/>
              <a:t>	a.  Cytosol</a:t>
            </a:r>
            <a:endParaRPr lang="en-US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2133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3.  Glucose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2 pyruvic acid molecules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	a.  A 3-carbon molecule</a:t>
            </a:r>
            <a:endParaRPr lang="en-US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2743200"/>
            <a:ext cx="5486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4.  Energy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a.  2 ATP molecules are needed to 			split glucose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b.  4 ATP molecules formed by 			energy released from splitting 			glucose</a:t>
            </a:r>
            <a:endParaRPr 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0" y="4648200"/>
            <a:ext cx="548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</a:tabLst>
            </a:pPr>
            <a:r>
              <a:rPr lang="en-US" sz="2000"/>
              <a:t>	c.  A net gain of 2 ATP</a:t>
            </a:r>
            <a:endParaRPr lang="en-US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0" y="4953000"/>
            <a:ext cx="548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</a:tabLst>
            </a:pPr>
            <a:r>
              <a:rPr lang="en-US" sz="2000"/>
              <a:t>	d.  2 NADH molecules released</a:t>
            </a:r>
            <a:endParaRPr lang="en-US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0" y="5257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5.  Glycolysis is only 3.5 % efficient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a.  For every glucose molecule broken down by glycolysis only 3.5% 			is converted to energy</a:t>
            </a:r>
            <a:endParaRPr lang="en-US"/>
          </a:p>
        </p:txBody>
      </p:sp>
      <p:pic>
        <p:nvPicPr>
          <p:cNvPr id="11281" name="Picture 17" descr="09_08GlycolysisEnergy-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8600" y="1371600"/>
            <a:ext cx="3835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18" descr="09_06CellRespOverview_3-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762000"/>
            <a:ext cx="8542337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3" name="Picture 19" descr="09_06CellRespOverview_1-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762000"/>
            <a:ext cx="8542337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6.6-Cellular Respiration Overview</a:t>
            </a:r>
            <a:endParaRPr lang="en-US" sz="20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2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3" grpId="0"/>
      <p:bldP spid="11274" grpId="0"/>
      <p:bldP spid="112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42950" algn="l"/>
              </a:tabLst>
            </a:pPr>
            <a:r>
              <a:rPr lang="en-US" sz="2000"/>
              <a:t>	B.  Aerobic respiration</a:t>
            </a:r>
          </a:p>
          <a:p>
            <a:pPr>
              <a:tabLst>
                <a:tab pos="398463" algn="l"/>
                <a:tab pos="742950" algn="l"/>
              </a:tabLst>
            </a:pPr>
            <a:r>
              <a:rPr lang="en-US" sz="2000"/>
              <a:t>		1.  Occurs within the mitochondria</a:t>
            </a:r>
            <a:endParaRPr lang="en-US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609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2.  The Pyruvic acid molecules from glycolysis enter the mitochondria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a.  Each pyruvic acid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acetyl CoA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/>
              <a:t>			1.  1 NADH released/ pyruvic acid</a:t>
            </a:r>
            <a:endParaRPr 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1524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3.  The Krebs Cycle/Citric Acid Cycle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	a.  Acetyl CoA enters the Krebs cycle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0" y="2133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b.  Through a series of 5 main steps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1.  3 NADH released/ Acetyl CoA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2.  1 FADH2 released/ Acetyl CoA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3.  1 ATP released/ Acetyl CoA</a:t>
            </a:r>
            <a:endParaRPr 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" y="3505200"/>
            <a:ext cx="8839200" cy="1939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</a:tabLst>
            </a:pPr>
            <a:r>
              <a:rPr lang="en-US" sz="2000"/>
              <a:t>Remember:  For every glucose molecule entering glycolysis, 2 pyruvic acid molecules are created.  This in turn creates 2 acetyl CoA molecules.  This results in:	2 NADH      Pyruvic Acid</a:t>
            </a:r>
          </a:p>
          <a:p>
            <a:pPr>
              <a:tabLst>
                <a:tab pos="1204913" algn="l"/>
              </a:tabLst>
            </a:pPr>
            <a:r>
              <a:rPr lang="en-US" sz="2000"/>
              <a:t>	6 NADH</a:t>
            </a:r>
          </a:p>
          <a:p>
            <a:pPr>
              <a:tabLst>
                <a:tab pos="1204913" algn="l"/>
              </a:tabLst>
            </a:pPr>
            <a:r>
              <a:rPr lang="en-US" sz="2000"/>
              <a:t>	2 FADH2       Kreb Cycle   	</a:t>
            </a:r>
          </a:p>
          <a:p>
            <a:pPr>
              <a:tabLst>
                <a:tab pos="1204913" algn="l"/>
              </a:tabLst>
            </a:pPr>
            <a:r>
              <a:rPr lang="en-US" sz="2000"/>
              <a:t>	2 ATP</a:t>
            </a:r>
            <a:endParaRPr lang="en-US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2438400" y="4267200"/>
            <a:ext cx="304800" cy="762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3" name="AutoShape 11"/>
          <p:cNvSpPr>
            <a:spLocks/>
          </p:cNvSpPr>
          <p:nvPr/>
        </p:nvSpPr>
        <p:spPr bwMode="auto">
          <a:xfrm>
            <a:off x="2590800" y="4572000"/>
            <a:ext cx="228600" cy="685800"/>
          </a:xfrm>
          <a:prstGeom prst="rightBrace">
            <a:avLst>
              <a:gd name="adj1" fmla="val 2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4" name="AutoShape 12"/>
          <p:cNvSpPr>
            <a:spLocks/>
          </p:cNvSpPr>
          <p:nvPr/>
        </p:nvSpPr>
        <p:spPr bwMode="auto">
          <a:xfrm>
            <a:off x="4419600" y="42672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876800" y="4495800"/>
            <a:ext cx="327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For each glucose molecule</a:t>
            </a:r>
          </a:p>
        </p:txBody>
      </p:sp>
      <p:pic>
        <p:nvPicPr>
          <p:cNvPr id="13326" name="Picture 14" descr="09_06CellRespOverview_1-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33400"/>
            <a:ext cx="8542338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7" name="Picture 15" descr="09_06CellRespOverview_2-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533400"/>
            <a:ext cx="8542338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" dur="2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 animBg="1"/>
      <p:bldP spid="13321" grpId="0" animBg="1"/>
      <p:bldP spid="13323" grpId="0" animBg="1"/>
      <p:bldP spid="13324" grpId="0" animBg="1"/>
      <p:bldP spid="133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09_11CitAcidCycleOverview-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530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 descr="09_06CellRespOverview_2-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3175000"/>
            <a:ext cx="5562600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4.  Electron Transport Chain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	a.  The second stage of aerobic respiration</a:t>
            </a:r>
            <a:endParaRPr lang="en-US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609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b.  Works similar to ETC in photosynthesis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1.  For every NADH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3 ATP made</a:t>
            </a:r>
          </a:p>
          <a:p>
            <a:pPr>
              <a:tabLst>
                <a:tab pos="1087438" algn="l"/>
                <a:tab pos="1431925" algn="l"/>
              </a:tabLst>
            </a:pPr>
            <a:r>
              <a:rPr lang="en-US" sz="2000"/>
              <a:t>		2.  For every FADH2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2 ATP made</a:t>
            </a:r>
            <a:endParaRPr 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15240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</a:tabLst>
            </a:pPr>
            <a:r>
              <a:rPr lang="en-US" sz="2000"/>
              <a:t>	c.  Total ATP production</a:t>
            </a:r>
            <a:r>
              <a:rPr lang="en-US" sz="2000">
                <a:sym typeface="Wingdings" pitchFamily="-111" charset="2"/>
              </a:rPr>
              <a:t></a:t>
            </a:r>
            <a:r>
              <a:rPr lang="en-US" sz="2000"/>
              <a:t> 34 ATP</a:t>
            </a:r>
            <a:endParaRPr lang="en-US"/>
          </a:p>
        </p:txBody>
      </p:sp>
      <p:pic>
        <p:nvPicPr>
          <p:cNvPr id="29701" name="Picture 8" descr="09_06CellRespOverview_2-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957388"/>
            <a:ext cx="7399338" cy="490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9" descr="09_06CellRespOverview_3-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1960563"/>
            <a:ext cx="7394575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_12CellRespATPyield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48" y="762000"/>
            <a:ext cx="8528304" cy="529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od">
  <a:themeElements>
    <a:clrScheme name="Wood 2">
      <a:dk1>
        <a:srgbClr val="000000"/>
      </a:dk1>
      <a:lt1>
        <a:srgbClr val="B35A1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D6B5AB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Wood">
      <a:majorFont>
        <a:latin typeface="Times New Roman"/>
        <a:ea typeface="ＭＳ Ｐゴシック"/>
        <a:cs typeface="ＭＳ Ｐゴシック"/>
      </a:majorFont>
      <a:minorFont>
        <a:latin typeface="Times New Roman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Wood 1">
        <a:dk1>
          <a:srgbClr val="000000"/>
        </a:dk1>
        <a:lt1>
          <a:srgbClr val="B35A1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6B5AB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od 2">
        <a:dk1>
          <a:srgbClr val="000000"/>
        </a:dk1>
        <a:lt1>
          <a:srgbClr val="B35A1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D6B5AB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od 3">
        <a:dk1>
          <a:srgbClr val="000000"/>
        </a:dk1>
        <a:lt1>
          <a:srgbClr val="B35A1F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D6B5AB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2004:Templates:Presentations:Designs:Wood</Template>
  <TotalTime>973</TotalTime>
  <Words>992</Words>
  <Application>Microsoft Macintosh PowerPoint</Application>
  <PresentationFormat>On-screen Show (4:3)</PresentationFormat>
  <Paragraphs>114</Paragraphs>
  <Slides>11</Slides>
  <Notes>10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Wood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Scott Thomas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19</cp:revision>
  <dcterms:created xsi:type="dcterms:W3CDTF">2010-11-05T13:05:46Z</dcterms:created>
  <dcterms:modified xsi:type="dcterms:W3CDTF">2010-11-05T16:19:50Z</dcterms:modified>
</cp:coreProperties>
</file>